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Roboto" panose="02000000000000000000" pitchFamily="2" charset="0"/>
      <p:regular r:id="rId12"/>
    </p:embeddedFont>
    <p:embeddedFont>
      <p:font typeface="Roboto Light" panose="02000000000000000000" pitchFamily="2" charset="0"/>
      <p:regular r:id="rId13"/>
    </p:embeddedFont>
    <p:embeddedFont>
      <p:font typeface="Roboto Medium" panose="020F0502020204030204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1B"/>
    <a:srgbClr val="00006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7908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5542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LinkSwift: Global URL Shortener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1314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highly scalable, multi-region short-link service featuring click analytics, designed to achieve sub-50ms redirect latency and 99.99% availability globally.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569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750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Name - Amar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7931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Registration ID - 12412085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4111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Roll No. -  07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28148"/>
            <a:ext cx="79988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Service Level Objectives (SLOs)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90555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Availability Target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421540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99.99%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uptime for the link resolution (read) path.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490555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51396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Latency Target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4215408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p95 &lt; 50ms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link redirects, requiring extreme caching and proximity to the user.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490555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3724989"/>
            <a:ext cx="33947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Consistency Requirements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4215408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consistency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is required for link mapping (link must work instantly).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Eventual consistency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is acceptable for analytics.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78BD66-DA68-A092-3A94-51DFCBDEC984}"/>
              </a:ext>
            </a:extLst>
          </p:cNvPr>
          <p:cNvSpPr/>
          <p:nvPr/>
        </p:nvSpPr>
        <p:spPr>
          <a:xfrm>
            <a:off x="12812751" y="7705493"/>
            <a:ext cx="1717288" cy="434897"/>
          </a:xfrm>
          <a:prstGeom prst="rect">
            <a:avLst/>
          </a:prstGeom>
          <a:solidFill>
            <a:srgbClr val="00001B"/>
          </a:solidFill>
          <a:ln>
            <a:solidFill>
              <a:srgbClr val="0000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90749"/>
            <a:ext cx="57284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Architectural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396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is logically segregated into a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High-Availability Read Path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an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Authenticated Write Path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800" y="5764768"/>
            <a:ext cx="340162" cy="3401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5757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Entry Point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6248162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Anycast DNS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directs global traffic to the nearest regional CDN/Read Service for optimal speed.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41895" y="5764768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194000" y="5757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Decoupling Strategy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8194000" y="6248162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architecture uses a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Kafka Queue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decouple the core redirect service from the analytics pipeline.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22B8973-4E65-A91E-42E1-F249F4E4B879}"/>
              </a:ext>
            </a:extLst>
          </p:cNvPr>
          <p:cNvSpPr/>
          <p:nvPr/>
        </p:nvSpPr>
        <p:spPr>
          <a:xfrm>
            <a:off x="12823902" y="7672039"/>
            <a:ext cx="1694986" cy="468351"/>
          </a:xfrm>
          <a:prstGeom prst="rect">
            <a:avLst/>
          </a:prstGeom>
          <a:solidFill>
            <a:srgbClr val="00001B"/>
          </a:solidFill>
          <a:ln>
            <a:solidFill>
              <a:srgbClr val="0000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6509"/>
            <a:ext cx="111502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Read Path Sequence (Latency Optimization)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589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Read Path employs a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three-layer caching hierarchy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guarantee the 50ms latency target.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057412"/>
            <a:ext cx="4196358" cy="1957626"/>
          </a:xfrm>
          <a:prstGeom prst="roundRect">
            <a:avLst>
              <a:gd name="adj" fmla="val 4866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24270" y="4087892"/>
            <a:ext cx="4135398" cy="226814"/>
          </a:xfrm>
          <a:prstGeom prst="roundRect">
            <a:avLst>
              <a:gd name="adj" fmla="val 25877"/>
            </a:avLst>
          </a:prstGeom>
          <a:solidFill>
            <a:srgbClr val="182567"/>
          </a:solidFill>
          <a:ln/>
        </p:spPr>
      </p:sp>
      <p:sp>
        <p:nvSpPr>
          <p:cNvPr id="6" name="Text 4"/>
          <p:cNvSpPr/>
          <p:nvPr/>
        </p:nvSpPr>
        <p:spPr>
          <a:xfrm>
            <a:off x="1051084" y="45415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L1 Cache (CDN Edge)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51084" y="503193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Caches the final redirect response closest to the user.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717131"/>
            <a:ext cx="4196358" cy="2297906"/>
          </a:xfrm>
          <a:prstGeom prst="roundRect">
            <a:avLst>
              <a:gd name="adj" fmla="val 4146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47442" y="3747611"/>
            <a:ext cx="4135398" cy="226814"/>
          </a:xfrm>
          <a:prstGeom prst="roundRect">
            <a:avLst>
              <a:gd name="adj" fmla="val 25877"/>
            </a:avLst>
          </a:prstGeom>
          <a:solidFill>
            <a:srgbClr val="182567"/>
          </a:solidFill>
          <a:ln/>
        </p:spPr>
      </p:sp>
      <p:sp>
        <p:nvSpPr>
          <p:cNvPr id="10" name="Text 8"/>
          <p:cNvSpPr/>
          <p:nvPr/>
        </p:nvSpPr>
        <p:spPr>
          <a:xfrm>
            <a:off x="5474256" y="4201239"/>
            <a:ext cx="33318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L2 Cache (Regional Redis)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474256" y="469165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Protects the database, catching L1 misses within a regional boundary.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376970"/>
            <a:ext cx="4196358" cy="2638068"/>
          </a:xfrm>
          <a:prstGeom prst="roundRect">
            <a:avLst>
              <a:gd name="adj" fmla="val 3611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70613" y="3407450"/>
            <a:ext cx="4135398" cy="226814"/>
          </a:xfrm>
          <a:prstGeom prst="roundRect">
            <a:avLst>
              <a:gd name="adj" fmla="val 25877"/>
            </a:avLst>
          </a:prstGeom>
          <a:solidFill>
            <a:srgbClr val="182567"/>
          </a:solidFill>
          <a:ln/>
        </p:spPr>
      </p:sp>
      <p:sp>
        <p:nvSpPr>
          <p:cNvPr id="14" name="Text 12"/>
          <p:cNvSpPr/>
          <p:nvPr/>
        </p:nvSpPr>
        <p:spPr>
          <a:xfrm>
            <a:off x="9897427" y="3861078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L3 Database (DynamoDB Global)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897427" y="4705826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data source, intentionally hit only on a rare cache miss.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2701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Analytics Event: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The click event is published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asynchronously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the Kafka Queue and does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block the user's redirect.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ACA4ED2-ED79-C8AF-6C03-087A1076CD36}"/>
              </a:ext>
            </a:extLst>
          </p:cNvPr>
          <p:cNvSpPr/>
          <p:nvPr/>
        </p:nvSpPr>
        <p:spPr>
          <a:xfrm>
            <a:off x="12868507" y="7772400"/>
            <a:ext cx="1639230" cy="362903"/>
          </a:xfrm>
          <a:prstGeom prst="rect">
            <a:avLst/>
          </a:prstGeom>
          <a:solidFill>
            <a:srgbClr val="00001B"/>
          </a:solidFill>
          <a:ln>
            <a:solidFill>
              <a:srgbClr val="0000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4200"/>
            <a:ext cx="107607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Write Path Sequence (Strong Consistency)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366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Write Path ensures that link creation is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globally consistent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collision-free.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81475"/>
            <a:ext cx="30800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Security &amp; ID Generation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6261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Authentication and rate limiting enforced at the API Gateway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5677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Unique short hash generated using a Snowflake algorithm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Commitment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76261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is committed to the multi-master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DynamoDB Global Tables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; success is confirmed only after replication begins across regions.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D5CCFA-BABE-B7C4-440E-698379D17877}"/>
              </a:ext>
            </a:extLst>
          </p:cNvPr>
          <p:cNvSpPr/>
          <p:nvPr/>
        </p:nvSpPr>
        <p:spPr>
          <a:xfrm>
            <a:off x="12901961" y="7727795"/>
            <a:ext cx="1639229" cy="390293"/>
          </a:xfrm>
          <a:prstGeom prst="rect">
            <a:avLst/>
          </a:prstGeom>
          <a:solidFill>
            <a:srgbClr val="00001B"/>
          </a:solidFill>
          <a:ln>
            <a:solidFill>
              <a:srgbClr val="0000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5261"/>
            <a:ext cx="97133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Analytics Pipeline (Decoupled Stream)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476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pipeline relies on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Eventual Consistency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maintain flexibility and resilience.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6572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220766"/>
            <a:ext cx="4196358" cy="3048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4395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Buffer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885492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Kafka Queue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buffers click events, protecting the upstream Read Service from downstream processing delays.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16962" y="386572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4220766"/>
            <a:ext cx="4196358" cy="3048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10" name="Text 8"/>
          <p:cNvSpPr/>
          <p:nvPr/>
        </p:nvSpPr>
        <p:spPr>
          <a:xfrm>
            <a:off x="5216962" y="4395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Processing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16962" y="4885492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 Processor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consumes events, performs enrichment (e.g., GeoIP lookup), and aggregation.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640133" y="386572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4220766"/>
            <a:ext cx="4196358" cy="3048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14" name="Text 12"/>
          <p:cNvSpPr/>
          <p:nvPr/>
        </p:nvSpPr>
        <p:spPr>
          <a:xfrm>
            <a:off x="9640133" y="4395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Storage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40133" y="4885492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Aggregated data is loaded into an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OLAP Database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(like ClickHouse) designed for high-speed reporting queries.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08E12F0-223E-2563-08BF-7433F37B7424}"/>
              </a:ext>
            </a:extLst>
          </p:cNvPr>
          <p:cNvSpPr/>
          <p:nvPr/>
        </p:nvSpPr>
        <p:spPr>
          <a:xfrm>
            <a:off x="12846205" y="7783551"/>
            <a:ext cx="1683834" cy="362903"/>
          </a:xfrm>
          <a:prstGeom prst="rect">
            <a:avLst/>
          </a:prstGeom>
          <a:solidFill>
            <a:srgbClr val="00001B"/>
          </a:solidFill>
          <a:ln>
            <a:solidFill>
              <a:srgbClr val="0000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473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Resiliency and Defense Mechanisms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05088"/>
            <a:ext cx="3664744" cy="2819519"/>
          </a:xfrm>
          <a:prstGeom prst="roundRect">
            <a:avLst>
              <a:gd name="adj" fmla="val 3379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7484" y="28623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Active-Active Design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37484" y="3352800"/>
            <a:ext cx="315015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Multi-region deployment with cross-region replication preserves data integrity and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99.99% availability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during a regional failure.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605088"/>
            <a:ext cx="3664863" cy="2819519"/>
          </a:xfrm>
          <a:prstGeom prst="roundRect">
            <a:avLst>
              <a:gd name="adj" fmla="val 3379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9042" y="28623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Failure Management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9042" y="3352800"/>
            <a:ext cx="315027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Analytics Queue acts as a </a:t>
            </a: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circuit breaker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; if the analytics pipeline fails, the core service continues to redirect traffic successfully.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651421"/>
            <a:ext cx="7556421" cy="1730812"/>
          </a:xfrm>
          <a:prstGeom prst="roundRect">
            <a:avLst>
              <a:gd name="adj" fmla="val 5504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37484" y="5908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Abuse Prevention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37484" y="6399133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Rate limiting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is applied at the IP level (for reads) and the user ID level (for writes) to mitigate DDoS and link spam.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A4CF2E-9FDB-4462-20CE-4CEEC6B9455B}"/>
              </a:ext>
            </a:extLst>
          </p:cNvPr>
          <p:cNvSpPr/>
          <p:nvPr/>
        </p:nvSpPr>
        <p:spPr>
          <a:xfrm>
            <a:off x="12846205" y="7716644"/>
            <a:ext cx="1672683" cy="413301"/>
          </a:xfrm>
          <a:prstGeom prst="rect">
            <a:avLst/>
          </a:prstGeom>
          <a:solidFill>
            <a:srgbClr val="00001B"/>
          </a:solidFill>
          <a:ln>
            <a:solidFill>
              <a:srgbClr val="0000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2198"/>
            <a:ext cx="58666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 and Review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50460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8860" y="354711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582472"/>
            <a:ext cx="33786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Performance Achievement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4072890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architecture successfully achieves stringent targets for global performance and high availability.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35893" y="350460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20963" y="354711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73008" y="35824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Strategic Decoupling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73008" y="4072890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utilizes strategic decoupling to ensure core functionality is never compromised by secondary systems.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77995" y="350460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63065" y="354711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415111" y="35824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415111" y="4072890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design is finalized, and prepared for review of capacity planning and data modeling specifications.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658662-E82C-9401-05A8-972C12223CA0}"/>
              </a:ext>
            </a:extLst>
          </p:cNvPr>
          <p:cNvSpPr/>
          <p:nvPr/>
        </p:nvSpPr>
        <p:spPr>
          <a:xfrm>
            <a:off x="12857356" y="7705493"/>
            <a:ext cx="1672683" cy="423746"/>
          </a:xfrm>
          <a:prstGeom prst="rect">
            <a:avLst/>
          </a:prstGeom>
          <a:solidFill>
            <a:srgbClr val="00001B"/>
          </a:solidFill>
          <a:ln>
            <a:solidFill>
              <a:srgbClr val="0000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699980"/>
            <a:ext cx="13042821" cy="212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700"/>
              </a:lnSpc>
              <a:buNone/>
            </a:pPr>
            <a:r>
              <a:rPr lang="en-US" sz="13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Thank You</a:t>
            </a:r>
            <a:endParaRPr lang="en-US" sz="13350" dirty="0"/>
          </a:p>
        </p:txBody>
      </p:sp>
      <p:sp>
        <p:nvSpPr>
          <p:cNvPr id="5" name="Text 2"/>
          <p:cNvSpPr/>
          <p:nvPr/>
        </p:nvSpPr>
        <p:spPr>
          <a:xfrm>
            <a:off x="793790" y="51665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sincerely appreciate you taking the time to review the LinkSwift global URL shortener architecture proposal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558</Words>
  <Application>Microsoft Office PowerPoint</Application>
  <PresentationFormat>Custom</PresentationFormat>
  <Paragraphs>73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Roboto Medium</vt:lpstr>
      <vt:lpstr>Arial</vt:lpstr>
      <vt:lpstr>Roboto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AMAR</cp:lastModifiedBy>
  <cp:revision>2</cp:revision>
  <dcterms:created xsi:type="dcterms:W3CDTF">2025-11-17T16:14:44Z</dcterms:created>
  <dcterms:modified xsi:type="dcterms:W3CDTF">2025-11-17T16:22:35Z</dcterms:modified>
</cp:coreProperties>
</file>